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10" r:id="rId23"/>
    <p:sldId id="311" r:id="rId24"/>
    <p:sldId id="312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00903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6fc67e9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6fc67e940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86fc67e94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8b6add9f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8b6add9f4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88b6add9f4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8b6add9f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8b6add9f4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88b6add9f4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8b6add9f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8b6add9f4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88b6add9f4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8b6add9f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8b6add9f4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88b6add9f4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b6add9f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b6add9f4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88b6add9f4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8b6add9f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8b6add9f4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88b6add9f4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6fc67e94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86fc67e940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86fc67e940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1" name="Google Shape;281;g86fc67e940_0_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fc67e94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fc67e940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86fc67e940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8b6add9f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8b6add9f4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88b6add9f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8b6add9f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8b6add9f4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88b6add9f4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8b6add9f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8b6add9f4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88b6add9f4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05" name="Google Shape;60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17" name="Google Shape;61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8b6add9f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8b6add9f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88b6add9f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3" name="Google Shape;183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8b6add9f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8b6add9f4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88b6add9f4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9" name="Google Shape;209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JavaScript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 dirty="0" smtClean="0"/>
              <a:t/>
            </a:r>
            <a:br>
              <a:rPr lang="en-US" sz="5000" b="0" i="1" dirty="0" smtClean="0"/>
            </a:br>
            <a:r>
              <a:rPr lang="en-US" sz="5000" b="0" i="1" dirty="0" smtClean="0"/>
              <a:t>DOM</a:t>
            </a:r>
            <a:br>
              <a:rPr lang="en-US" sz="5000" b="0" i="1" dirty="0" smtClean="0"/>
            </a:br>
            <a:r>
              <a:rPr lang="en-US" sz="5000" b="0" i="1" dirty="0" smtClean="0"/>
              <a:t>document </a:t>
            </a:r>
            <a:r>
              <a:rPr lang="en-US" sz="5000" b="0" i="1" dirty="0" err="1" smtClean="0"/>
              <a:t>oject</a:t>
            </a:r>
            <a:r>
              <a:rPr lang="en-US" sz="5000" b="0" i="1" smtClean="0"/>
              <a:t> model</a:t>
            </a:r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елементите могат да бъдат достъпени и </a:t>
            </a:r>
            <a:r>
              <a:rPr lang="en-US" sz="2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запазени в променливи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 помощта на DOM API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615275" y="2033100"/>
            <a:ext cx="10961400" cy="3513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email_2 = document.getElementById('email_address2');</a:t>
            </a:r>
            <a:endParaRPr sz="2400" b="0">
              <a:solidFill>
                <a:schemeClr val="dk1"/>
              </a:solidFill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00000"/>
                </a:solidFill>
              </a:rPr>
              <a:t>//returns one element</a:t>
            </a:r>
            <a:endParaRPr sz="24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span = document.querySelector('#email_form span');</a:t>
            </a:r>
            <a:endParaRPr sz="2400" b="0">
              <a:solidFill>
                <a:schemeClr val="dk1"/>
              </a:solidFill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00000"/>
                </a:solidFill>
              </a:rPr>
              <a:t>//returns the first element of that selector</a:t>
            </a:r>
            <a:endParaRPr sz="2400" b="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29" name="Google Shape;229;p23"/>
          <p:cNvSpPr txBox="1"/>
          <p:nvPr/>
        </p:nvSpPr>
        <p:spPr>
          <a:xfrm>
            <a:off x="615275" y="1328575"/>
            <a:ext cx="96315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 an html element by id or why id is to be unique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615275" y="2033100"/>
            <a:ext cx="10961400" cy="4364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inputs = document.</a:t>
            </a:r>
            <a:r>
              <a:rPr lang="en-US" sz="2400">
                <a:solidFill>
                  <a:schemeClr val="dk1"/>
                </a:solidFill>
              </a:rPr>
              <a:t>getElementsByTagName</a:t>
            </a:r>
            <a:r>
              <a:rPr lang="en-US" sz="2400" b="0">
                <a:solidFill>
                  <a:schemeClr val="dk1"/>
                </a:solidFill>
              </a:rPr>
              <a:t>('input');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email = document.</a:t>
            </a:r>
            <a:r>
              <a:rPr lang="en-US" sz="2400">
                <a:solidFill>
                  <a:schemeClr val="dk1"/>
                </a:solidFill>
              </a:rPr>
              <a:t>getElementsByName</a:t>
            </a:r>
            <a:r>
              <a:rPr lang="en-US" sz="2400" b="0">
                <a:solidFill>
                  <a:schemeClr val="dk1"/>
                </a:solidFill>
              </a:rPr>
              <a:t>('email_address2');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classGroup = document.</a:t>
            </a:r>
            <a:r>
              <a:rPr lang="en-US" sz="2400">
                <a:solidFill>
                  <a:schemeClr val="dk1"/>
                </a:solidFill>
              </a:rPr>
              <a:t>getElementsByClassName</a:t>
            </a:r>
            <a:r>
              <a:rPr lang="en-US" sz="2400" b="0">
                <a:solidFill>
                  <a:schemeClr val="dk1"/>
                </a:solidFill>
              </a:rPr>
              <a:t>('className');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</a:rPr>
              <a:t>let formInputs = document.</a:t>
            </a:r>
            <a:r>
              <a:rPr lang="en-US" sz="2300">
                <a:solidFill>
                  <a:schemeClr val="dk1"/>
                </a:solidFill>
              </a:rPr>
              <a:t>querySelectorAll</a:t>
            </a:r>
            <a:r>
              <a:rPr lang="en-US" sz="2300" b="0">
                <a:solidFill>
                  <a:schemeClr val="dk1"/>
                </a:solidFill>
              </a:rPr>
              <a:t>('#email_form input');	</a:t>
            </a:r>
            <a:endParaRPr sz="2300" b="0">
              <a:solidFill>
                <a:schemeClr val="dk1"/>
              </a:solidFill>
            </a:endParaRPr>
          </a:p>
          <a:p>
            <a:pPr marL="4114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//all of that selector</a:t>
            </a:r>
            <a:endParaRPr sz="2400" b="0">
              <a:solidFill>
                <a:schemeClr val="dk1"/>
              </a:solidFill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615275" y="1328575"/>
            <a:ext cx="96315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targeting a group of html elements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15275" y="2033100"/>
            <a:ext cx="10961400" cy="4503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body = document.</a:t>
            </a:r>
            <a:r>
              <a:rPr lang="en-US" sz="2400">
                <a:solidFill>
                  <a:schemeClr val="dk1"/>
                </a:solidFill>
              </a:rPr>
              <a:t>body</a:t>
            </a:r>
            <a:r>
              <a:rPr lang="en-US" sz="2400" b="0">
                <a:solidFill>
                  <a:schemeClr val="dk1"/>
                </a:solidFill>
              </a:rPr>
              <a:t>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links = document.</a:t>
            </a:r>
            <a:r>
              <a:rPr lang="en-US" sz="2400">
                <a:solidFill>
                  <a:schemeClr val="dk1"/>
                </a:solidFill>
              </a:rPr>
              <a:t>links</a:t>
            </a:r>
            <a:r>
              <a:rPr lang="en-US" sz="2400" b="0">
                <a:solidFill>
                  <a:schemeClr val="dk1"/>
                </a:solidFill>
              </a:rPr>
              <a:t>; //all the links elements in a </a:t>
            </a:r>
            <a:endParaRPr sz="2400" b="0">
              <a:solidFill>
                <a:schemeClr val="dk1"/>
              </a:solidFill>
            </a:endParaRPr>
          </a:p>
          <a:p>
            <a:pPr marL="45720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document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forms = documents.</a:t>
            </a:r>
            <a:r>
              <a:rPr lang="en-US" sz="2400">
                <a:solidFill>
                  <a:schemeClr val="dk1"/>
                </a:solidFill>
              </a:rPr>
              <a:t>forms</a:t>
            </a:r>
            <a:r>
              <a:rPr lang="en-US" sz="2400" b="0">
                <a:solidFill>
                  <a:schemeClr val="dk1"/>
                </a:solidFill>
              </a:rPr>
              <a:t>; //all the form elements</a:t>
            </a:r>
            <a:endParaRPr sz="2400" b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form = documents.</a:t>
            </a:r>
            <a:r>
              <a:rPr lang="en-US" sz="2400">
                <a:solidFill>
                  <a:schemeClr val="dk1"/>
                </a:solidFill>
              </a:rPr>
              <a:t>forms[2] </a:t>
            </a:r>
            <a:r>
              <a:rPr lang="en-US" sz="2400" b="0">
                <a:solidFill>
                  <a:schemeClr val="dk1"/>
                </a:solidFill>
              </a:rPr>
              <a:t>//third form in the forms </a:t>
            </a:r>
            <a:endParaRPr sz="2400" b="0">
              <a:solidFill>
                <a:schemeClr val="dk1"/>
              </a:solidFill>
            </a:endParaRPr>
          </a:p>
          <a:p>
            <a:pPr marL="45720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collection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15275" y="1328575"/>
            <a:ext cx="96315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targeting with methods for a type of elements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14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26"/>
          <p:cNvSpPr txBox="1">
            <a:spLocks noGrp="1"/>
          </p:cNvSpPr>
          <p:nvPr>
            <p:ph type="body" idx="1"/>
          </p:nvPr>
        </p:nvSpPr>
        <p:spPr>
          <a:xfrm>
            <a:off x="615300" y="2051400"/>
            <a:ext cx="10961400" cy="2333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&lt;div id="wrapper"&gt;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&lt;/div&gt;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56" name="Google Shape;256;p26"/>
          <p:cNvSpPr txBox="1">
            <a:spLocks noGrp="1"/>
          </p:cNvSpPr>
          <p:nvPr>
            <p:ph type="body" idx="1"/>
          </p:nvPr>
        </p:nvSpPr>
        <p:spPr>
          <a:xfrm>
            <a:off x="615300" y="4929500"/>
            <a:ext cx="10961400" cy="1377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var wrapper = document.getElementById('wrapper');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var divsInWrapper = wrapper.getElementsByTagName('div');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634200" y="1381700"/>
            <a:ext cx="54618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selecting nested elements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15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615300" y="2051400"/>
            <a:ext cx="10961400" cy="2333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&lt;div id="wrapper"&gt;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&lt;/div&gt;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66" name="Google Shape;266;p27"/>
          <p:cNvSpPr txBox="1">
            <a:spLocks noGrp="1"/>
          </p:cNvSpPr>
          <p:nvPr>
            <p:ph type="body" idx="1"/>
          </p:nvPr>
        </p:nvSpPr>
        <p:spPr>
          <a:xfrm>
            <a:off x="615300" y="4929500"/>
            <a:ext cx="10961400" cy="1377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var divsInWrapper = wrapper.querySelectorAll('.wrapper div');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634200" y="1381700"/>
            <a:ext cx="54618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selecting nested elements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28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Return a </a:t>
            </a:r>
            <a:r>
              <a:rPr lang="en-US" sz="2400" b="1" u="sng">
                <a:solidFill>
                  <a:schemeClr val="dk1"/>
                </a:solidFill>
              </a:rPr>
              <a:t>collection of elements</a:t>
            </a:r>
            <a:endParaRPr sz="2400" b="1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getElementsByTagName</a:t>
            </a:r>
            <a:r>
              <a:rPr lang="en-US" sz="2400">
                <a:solidFill>
                  <a:schemeClr val="dk1"/>
                </a:solidFill>
              </a:rPr>
              <a:t>('tag name');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getElementsByName</a:t>
            </a:r>
            <a:r>
              <a:rPr lang="en-US" sz="2400">
                <a:solidFill>
                  <a:schemeClr val="dk1"/>
                </a:solidFill>
              </a:rPr>
              <a:t>('name');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getElementsByClassName</a:t>
            </a:r>
            <a:r>
              <a:rPr lang="en-US" sz="2400">
                <a:solidFill>
                  <a:schemeClr val="dk1"/>
                </a:solidFill>
              </a:rPr>
              <a:t>('className');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querySelectorAll(‘selector’)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76" name="Google Shape;276;p28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Return a </a:t>
            </a:r>
            <a:r>
              <a:rPr lang="en-US" sz="2400" b="1" u="sng">
                <a:solidFill>
                  <a:schemeClr val="dk1"/>
                </a:solidFill>
              </a:rPr>
              <a:t>single element</a:t>
            </a:r>
            <a:endParaRPr sz="2400" b="1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getElementById()</a:t>
            </a:r>
            <a:endParaRPr sz="2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querySelector(‘selector’)</a:t>
            </a:r>
            <a:endParaRPr sz="2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/>
        </p:nvSpPr>
        <p:spPr>
          <a:xfrm>
            <a:off x="4327050" y="2045925"/>
            <a:ext cx="3537900" cy="1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Node, Nodes, Nodes List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NodeList</a:t>
            </a:r>
            <a:r>
              <a:rPr lang="en-US" sz="2400">
                <a:solidFill>
                  <a:schemeClr val="dk1"/>
                </a:solidFill>
              </a:rPr>
              <a:t> - elements/collection returned by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DOM API method - </a:t>
            </a:r>
            <a:endParaRPr sz="2400"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getElementsByTagName(tagName)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getElementsByName(name)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getElementsByClassName(className)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querySelectorAll(selector)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292" name="Google Shape;292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NodeList</a:t>
            </a:r>
            <a:r>
              <a:rPr lang="en-US" sz="2400">
                <a:solidFill>
                  <a:schemeClr val="dk1"/>
                </a:solidFill>
              </a:rPr>
              <a:t> is a JavaScript Object</a:t>
            </a:r>
            <a:endParaRPr sz="2400"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has </a:t>
            </a:r>
            <a:endParaRPr sz="2400">
              <a:solidFill>
                <a:schemeClr val="dk1"/>
              </a:solidFill>
            </a:endParaRPr>
          </a:p>
          <a:p>
            <a:pPr marL="13716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length property</a:t>
            </a:r>
            <a:endParaRPr sz="2400">
              <a:solidFill>
                <a:schemeClr val="dk1"/>
              </a:solidFill>
            </a:endParaRPr>
          </a:p>
          <a:p>
            <a:pPr marL="13716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index for every node in the list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browser objects</a:t>
            </a:r>
            <a:endParaRPr sz="270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DOM, </a:t>
            </a:r>
            <a:r>
              <a:rPr lang="en-US" sz="2700">
                <a:solidFill>
                  <a:schemeClr val="dk1"/>
                </a:solidFill>
              </a:rPr>
              <a:t>DOM API</a:t>
            </a:r>
            <a:endParaRPr sz="270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selecting DOM elements</a:t>
            </a:r>
            <a:endParaRPr sz="270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>
                <a:solidFill>
                  <a:schemeClr val="dk1"/>
                </a:solidFill>
              </a:rPr>
              <a:t>Node, nodes, nodeLists(Live&amp;Static)</a:t>
            </a:r>
            <a:endParaRPr sz="27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There are -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live </a:t>
            </a:r>
            <a:r>
              <a:rPr lang="en-US" sz="2400">
                <a:solidFill>
                  <a:schemeClr val="dk1"/>
                </a:solidFill>
              </a:rPr>
              <a:t>node lists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returned by the </a:t>
            </a:r>
            <a:r>
              <a:rPr lang="en-US" sz="2400" b="1">
                <a:solidFill>
                  <a:schemeClr val="lt1"/>
                </a:solidFill>
              </a:rPr>
              <a:t>getElementsBy </a:t>
            </a:r>
            <a:r>
              <a:rPr lang="en-US" sz="2400">
                <a:solidFill>
                  <a:schemeClr val="dk1"/>
                </a:solidFill>
              </a:rPr>
              <a:t>methods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static </a:t>
            </a:r>
            <a:r>
              <a:rPr lang="en-US" sz="2400">
                <a:solidFill>
                  <a:schemeClr val="dk1"/>
                </a:solidFill>
              </a:rPr>
              <a:t>node lists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returned by the </a:t>
            </a:r>
            <a:r>
              <a:rPr lang="en-US" sz="2400" b="1">
                <a:solidFill>
                  <a:schemeClr val="lt1"/>
                </a:solidFill>
              </a:rPr>
              <a:t>querySellector </a:t>
            </a:r>
            <a:r>
              <a:rPr lang="en-US" sz="2400">
                <a:solidFill>
                  <a:schemeClr val="dk1"/>
                </a:solidFill>
              </a:rPr>
              <a:t>methods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310" name="Google Shape;310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live </a:t>
            </a:r>
            <a:r>
              <a:rPr lang="en-US" sz="2400">
                <a:solidFill>
                  <a:schemeClr val="dk1"/>
                </a:solidFill>
              </a:rPr>
              <a:t>node list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watches for changes in its nodes and reflects them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static </a:t>
            </a:r>
            <a:r>
              <a:rPr lang="en-US" sz="2400">
                <a:solidFill>
                  <a:schemeClr val="dk1"/>
                </a:solidFill>
              </a:rPr>
              <a:t>node list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		doesn`t change the data for its nodes if they</a:t>
            </a:r>
            <a:endParaRPr sz="240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have been changed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9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20" name="Google Shape;620;p6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621" name="Google Shape;621;p6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1959850"/>
            <a:ext cx="3409200" cy="1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browser objects</a:t>
            </a:r>
            <a:endParaRPr sz="4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browser objects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8" name="Google Shape;168;p16" descr="objec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8129" y="1353875"/>
            <a:ext cx="7030995" cy="49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 txBox="1"/>
          <p:nvPr/>
        </p:nvSpPr>
        <p:spPr>
          <a:xfrm>
            <a:off x="261125" y="1353875"/>
            <a:ext cx="3672900" cy="52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b="1">
                <a:solidFill>
                  <a:srgbClr val="DC6E2F"/>
                </a:solidFill>
              </a:rPr>
              <a:t>window </a:t>
            </a:r>
            <a:endParaRPr sz="2700">
              <a:solidFill>
                <a:srgbClr val="595959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434343"/>
                </a:solidFill>
              </a:rPr>
              <a:t>the browser window</a:t>
            </a:r>
            <a:endParaRPr sz="27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 b="1">
                <a:solidFill>
                  <a:srgbClr val="DC6E2F"/>
                </a:solidFill>
              </a:rPr>
              <a:t>document</a:t>
            </a:r>
            <a:endParaRPr sz="2700">
              <a:solidFill>
                <a:srgbClr val="595959"/>
              </a:solidFill>
            </a:endParaRPr>
          </a:p>
          <a:p>
            <a:pPr marL="45720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434343"/>
                </a:solidFill>
              </a:rPr>
              <a:t>the currently open document in the browser</a:t>
            </a:r>
            <a:endParaRPr sz="27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b="1">
                <a:solidFill>
                  <a:srgbClr val="DC6E2F"/>
                </a:solidFill>
              </a:rPr>
              <a:t>screen</a:t>
            </a:r>
            <a:endParaRPr sz="2700">
              <a:solidFill>
                <a:srgbClr val="595959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434343"/>
                </a:solidFill>
              </a:rPr>
              <a:t>the visual part of the browser</a:t>
            </a:r>
            <a:endParaRPr sz="27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>
                <a:solidFill>
                  <a:srgbClr val="DC6E2F"/>
                </a:solidFill>
              </a:rPr>
              <a:t>navigator</a:t>
            </a:r>
            <a:endParaRPr sz="270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>
                <a:solidFill>
                  <a:srgbClr val="434343"/>
                </a:solidFill>
              </a:rPr>
              <a:t>info about the currents browser</a:t>
            </a:r>
            <a:endParaRPr sz="2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browser objects</a:t>
            </a: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2252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</a:rPr>
              <a:t>document.links</a:t>
            </a:r>
            <a:endParaRPr sz="23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 b="0">
                <a:solidFill>
                  <a:schemeClr val="dk1"/>
                </a:solidFill>
              </a:rPr>
              <a:t>document.links[0].href = "yahoo.com";</a:t>
            </a:r>
            <a:endParaRPr sz="23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b="0">
                <a:solidFill>
                  <a:schemeClr val="dk1"/>
                </a:solidFill>
              </a:rPr>
              <a:t>document.write("This is some &lt;b&gt;bold text&lt;/b&gt;");</a:t>
            </a:r>
            <a:endParaRPr sz="23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 b="0">
                <a:solidFill>
                  <a:schemeClr val="dk1"/>
                </a:solidFill>
              </a:rPr>
              <a:t>document.location</a:t>
            </a:r>
            <a:endParaRPr sz="23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300">
              <a:solidFill>
                <a:schemeClr val="dk1"/>
              </a:solidFill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615275" y="1256825"/>
            <a:ext cx="92871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document object methods</a:t>
            </a:r>
            <a:endParaRPr sz="20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Document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Object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Model</a:t>
            </a: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 web page is loaded, the browser creates a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ocument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bject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odel of the page.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DOM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is constructed as a tree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all the elements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document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5" name="Google Shape;195;p19" descr="Bush3v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7175" y="3023450"/>
            <a:ext cx="2904825" cy="369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90500" marR="1905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DOM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an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Model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It defines: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elements as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all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all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all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20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90500" marR="1905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DOM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an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(Programming Interface) for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HTML attributes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CSS styles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react to HTML events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HTML events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4198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/>
        </p:nvSpPr>
        <p:spPr>
          <a:xfrm>
            <a:off x="4327050" y="2338875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Selecting DOM elements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Microsoft Office PowerPoint</Application>
  <PresentationFormat>По избор</PresentationFormat>
  <Paragraphs>234</Paragraphs>
  <Slides>24</Slides>
  <Notes>24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24</vt:i4>
      </vt:variant>
    </vt:vector>
  </HeadingPairs>
  <TitlesOfParts>
    <vt:vector size="30" baseType="lpstr">
      <vt:lpstr>Arial</vt:lpstr>
      <vt:lpstr>Noto Sans Symbols</vt:lpstr>
      <vt:lpstr>Calibri</vt:lpstr>
      <vt:lpstr>Roboto</vt:lpstr>
      <vt:lpstr>Consolas</vt:lpstr>
      <vt:lpstr>1_SoftUni3_1</vt:lpstr>
      <vt:lpstr>JavaScript   DOM document oject model</vt:lpstr>
      <vt:lpstr>Table of Contents</vt:lpstr>
      <vt:lpstr>Презентация на PowerPoint</vt:lpstr>
      <vt:lpstr>browser objects</vt:lpstr>
      <vt:lpstr>browser objects</vt:lpstr>
      <vt:lpstr>Презентация на PowerPoint</vt:lpstr>
      <vt:lpstr>DOM</vt:lpstr>
      <vt:lpstr>DOM</vt:lpstr>
      <vt:lpstr>Презентация на PowerPoint</vt:lpstr>
      <vt:lpstr>Selecting ...</vt:lpstr>
      <vt:lpstr>Selecting ...</vt:lpstr>
      <vt:lpstr>Selecting ...</vt:lpstr>
      <vt:lpstr>Selecting ...</vt:lpstr>
      <vt:lpstr>Selecting ...</vt:lpstr>
      <vt:lpstr>Selecting ...</vt:lpstr>
      <vt:lpstr>Selecting ...</vt:lpstr>
      <vt:lpstr>Презентация на PowerPoint</vt:lpstr>
      <vt:lpstr>Node, Nodes, Nodes List</vt:lpstr>
      <vt:lpstr>Node, Nodes, Nodes List</vt:lpstr>
      <vt:lpstr>Node, Nodes, Nodes List</vt:lpstr>
      <vt:lpstr>Node, Nodes, Nodes List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 DOM document oject model</dc:title>
  <dc:creator>Milena</dc:creator>
  <cp:lastModifiedBy>Ariel</cp:lastModifiedBy>
  <cp:revision>2</cp:revision>
  <dcterms:modified xsi:type="dcterms:W3CDTF">2020-06-14T11:49:36Z</dcterms:modified>
</cp:coreProperties>
</file>